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3" r:id="rId6"/>
    <p:sldId id="264" r:id="rId7"/>
    <p:sldId id="265" r:id="rId8"/>
    <p:sldId id="269" r:id="rId9"/>
    <p:sldId id="270" r:id="rId10"/>
    <p:sldId id="262" r:id="rId11"/>
    <p:sldId id="271" r:id="rId12"/>
    <p:sldId id="267" r:id="rId13"/>
    <p:sldId id="272" r:id="rId14"/>
    <p:sldId id="273" r:id="rId15"/>
    <p:sldId id="260" r:id="rId16"/>
  </p:sldIdLst>
  <p:sldSz cx="12192000" cy="6858000"/>
  <p:notesSz cx="6797675" cy="9929813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en-RU" smtClean="0"/>
              <a:t>02/21/2022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21.02.2022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21.02.2022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21.02.2022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21.02.2022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21.02.2022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21.02.2022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21.02.2022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21.02.2022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21.02.2022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21.02.2022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21.02.2022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21.02.2022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5.wdp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uznecova_anna@vniikr.ru" TargetMode="External"/><Relationship Id="rId7" Type="http://schemas.openxmlformats.org/officeDocument/2006/relationships/hyperlink" Target="mailto:dogovor-vniikr@yandex.ru" TargetMode="External"/><Relationship Id="rId2" Type="http://schemas.openxmlformats.org/officeDocument/2006/relationships/hyperlink" Target="mailto:kyyznec@bk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tel:+74992716523" TargetMode="External"/><Relationship Id="rId5" Type="http://schemas.openxmlformats.org/officeDocument/2006/relationships/hyperlink" Target="tel:+74997072227" TargetMode="External"/><Relationship Id="rId4" Type="http://schemas.openxmlformats.org/officeDocument/2006/relationships/hyperlink" Target="mailto:vniikr@fsvps.gov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1.JP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0" y="2172832"/>
            <a:ext cx="7678658" cy="2906162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по ветеринарному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фитосанитарному надзору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УЧРЕЖДЕНИЕ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«ВСЕРОССИЙСКИЙ ЦЕНТР КАРАНТИНА РАСТЕНИЙ»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(ФГБУ «ВНИИКР»)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микозы ягодных культур, методы выявления и защитные мероприятия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72BED-1038-C74E-969E-A3C97527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2051" y="5241955"/>
            <a:ext cx="7677339" cy="1032095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с.н.с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научно-методического отдела микологии и гельминтологии ФГБУ «ВНИИКР» Кузнецова А.А.</a:t>
            </a:r>
            <a:endParaRPr lang="en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475" y="1"/>
            <a:ext cx="10220323" cy="10763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Симптомы вязкой гнили черники-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vaccinii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5396" y="1443037"/>
            <a:ext cx="6877940" cy="4546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10</a:t>
            </a:fld>
            <a:endParaRPr lang="en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3938" y="876645"/>
            <a:ext cx="1993565" cy="2225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28" y="1769963"/>
            <a:ext cx="1806050" cy="1239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3168" y="1803084"/>
            <a:ext cx="1400292" cy="11734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75396" y="3620959"/>
            <a:ext cx="7925879" cy="23083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Вытянутые красновато-коричневые  язвы на кончиках молодых побегов, в дальнейшем усыхание веточек и листьев растений.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 поверхностью коры появляются плодовые тела - темные пикниды, с выходящими многочисленными спорами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кремовато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-молочного цвета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Бурое обесцвечивание ксилемы стеблей растений.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Пораженные плоды становятся красновато-коричневыми, мягкими, кашеобразными, часто растрескиваются с вытеканием сока при сборе урожая.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844" y="944561"/>
            <a:ext cx="2466975" cy="2227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613582" y="969242"/>
            <a:ext cx="2317347" cy="194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6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271" y="0"/>
            <a:ext cx="10122527" cy="88397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фитофторозов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вызывающие поражения растений рода </a:t>
            </a:r>
            <a:r>
              <a:rPr lang="en-US" alt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ramorum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kernoviae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501" y="778598"/>
            <a:ext cx="6799152" cy="5386811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kernoviae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ramorum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Общепринятые названия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фитофтороз декоративных и древесных культур; фитофтороз древесных и кустарниковых культур.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Фитосанитарный статус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ramorum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kernoviae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отсутствующие карантинные виды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РФ. 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– хозяева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ramorum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поражает более 120 видов декоративных и древесных растений,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kernoviae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20 растений, в частности и растения рода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Черника очень чувствительна к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ru-RU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ramorum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ru-RU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kernoviae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симптомы могут развиться в течение 2 дней.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Вредоносность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отмирание тканей, образовании язв на стволах, корневым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гнилям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дальнейшем усыхании надземной части растений.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зарегистрировано 22 вспышки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фитофторозной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болезни на чернике в Англии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способом распространения инфекции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зараженный растительный материал, а также инфекция (хламидоспоры, зооспорангии), содержащаяся в воде, почве, пораженной листве. Возбудители предпочитает влажные и умеренные климатические условия. 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11</a:t>
            </a:fld>
            <a:endParaRPr lang="en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242" y="956970"/>
            <a:ext cx="3662125" cy="20076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38243" y="2964576"/>
            <a:ext cx="32864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Карта распространения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Phytophthora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ramorum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/>
          </a:p>
        </p:txBody>
      </p:sp>
      <p:pic>
        <p:nvPicPr>
          <p:cNvPr id="1026" name="Picture 2" descr="PHYTKE_distribution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41" y="3314572"/>
            <a:ext cx="3585171" cy="193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338243" y="5249181"/>
            <a:ext cx="35851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распространения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kernoviae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8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66" y="117695"/>
            <a:ext cx="9233210" cy="9596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фитофторозов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вызывающие поражения растений рода </a:t>
            </a:r>
            <a:r>
              <a:rPr lang="en-US" alt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6833" y="913541"/>
            <a:ext cx="2447925" cy="18669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12</a:t>
            </a:fld>
            <a:endParaRPr lang="en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29" y="1039870"/>
            <a:ext cx="2257425" cy="1746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850" y="999620"/>
            <a:ext cx="2771775" cy="1833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346" y="1050688"/>
            <a:ext cx="2331829" cy="17564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50606" y="2841395"/>
            <a:ext cx="6174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https://planthealthportal.defra.gov.uk/assets/factsheets/phytophthoraBilberrySymptoms.pdf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38266" y="3158274"/>
            <a:ext cx="9225482" cy="23083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Ожог листьев.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листьях появляются водянистые пятна неправильной или клиновидной формы, коричневой или черной окраски, без желтой окантовки.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Отмирание веточек.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 стебля или ветки отмирают, и инфекция распространяется в направлении главного стебля. Процесс часто сопровождается опадением листьев.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Некрозы.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Темноокрашенные некротические поражения тканей под корой ветвей.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Увядание.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проникать в сосудистую систему растений, что приводит к «увяданию» части кроны или всего растения, а также к поражению корневую систему, приводящим к «корневым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гнилям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5510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850" y="162963"/>
            <a:ext cx="8905875" cy="5884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обследования на карантинные микозы ягодных культур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21394" y="995880"/>
            <a:ext cx="8111905" cy="1160457"/>
          </a:xfrm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срок обследования на 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антракноз земляники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период плодоношения. Обследования посадок обычных сортов земляники проводят в первой половине лета, для ремонтантных сортов – в течение вегетационного периода, также это зависит от климатических особенностей различных регионов произрастания растений.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13</a:t>
            </a:fld>
            <a:endParaRPr lang="en-RU"/>
          </a:p>
        </p:txBody>
      </p:sp>
      <p:sp>
        <p:nvSpPr>
          <p:cNvPr id="7" name="Прямоугольник 6"/>
          <p:cNvSpPr/>
          <p:nvPr/>
        </p:nvSpPr>
        <p:spPr>
          <a:xfrm>
            <a:off x="1421394" y="2544024"/>
            <a:ext cx="8030423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выявление очагов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возбудителей фитофтороза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систематические обследования проводят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двух раз в течение вегетационного периода (первый раз 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весной, с начала вегетации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бутонизации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цветения, второй – в сентябре – октябре), при температуре окружающего воздуха не более 15 °C – 17 °C.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1394" y="4291344"/>
            <a:ext cx="7351414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срок проведения обследования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вязкую гниль черники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вегетации - период плодоношения растений, а также необходимо осматриваться растения в течение всего вегетационного периода.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679" y="4857795"/>
            <a:ext cx="3000101" cy="19534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25" y="352426"/>
            <a:ext cx="1933575" cy="22552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063" y="2748160"/>
            <a:ext cx="2255716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0"/>
            <a:ext cx="9092425" cy="7239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фитосанитарные мероприятия в очаге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65425" y="723901"/>
            <a:ext cx="7454775" cy="5381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выявления карантинного объекта устанавливаются следующие карантинные фитосанитарные меры: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1.Запрещается выращивание растений-хозяев, вывоз и реализация посадочного материала и плодов растений-хозяев, а также растительных остатков и почвы в период действия карантинного фитосанитарного режима</a:t>
            </a:r>
          </a:p>
          <a:p>
            <a:pPr marL="0" lv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2.Уничтожают растения земляники с корневой системой на территории очага путем сжигания и закапыванием растительных остатков в пределах границ очага на глубину не менее 1 м, при выявлении фитофтороза- уничтожают также граничащие с ними здоровые растения-хозяева в радиусе 1 м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4.Проводят послеуборочную и предпосевную перепашку почвы для удаления растительных остатков дисковыми орудиями (культиватор, борона) с последующей глубокой вспашкой плугом с предплужником на глубину не менее 0,2 м.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Проводят обработку территории очага разрешенными к применению фунгицидами, осенью обработку повторяют.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Обеззараживают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орудия и инструменты, сельскохозяйственную технику, тару, одежду и обувь хлорсодержащими препаратами.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Удаляют и утилизируют мульчирующие пленки и ленты капельного полива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7.Выращивают зерновые культуры (злаки, бобовые и др.) в период действия карантинного фитосанитарного режима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Проводят контрольные обследования визуальным методом с отбором образцов 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14</a:t>
            </a:fld>
            <a:endParaRPr lang="en-RU"/>
          </a:p>
        </p:txBody>
      </p:sp>
      <p:sp>
        <p:nvSpPr>
          <p:cNvPr id="7" name="Прямоугольник 6"/>
          <p:cNvSpPr/>
          <p:nvPr/>
        </p:nvSpPr>
        <p:spPr>
          <a:xfrm>
            <a:off x="9415604" y="1186003"/>
            <a:ext cx="2443021" cy="39703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Очагом карантинного объекта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территория, на которой выявлена популяция возбудителя и подтверждена лабораторными исследованиями. 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Карантинный фитосанитарный режим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мер, направленных на создание условий для локализации очага карантинного объекта и (или) ликвидации популяции карантинного объекта в карантинной фитосанитарной зоне.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фитосанитарная зона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территория, на которой введен карантинный фитосанитарный режим вследствие выявления карантинных объектов и осуществляется борьба с ними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83D7-F778-3945-83F2-E2D25887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50" y="657225"/>
            <a:ext cx="10043122" cy="530867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8000" dirty="0"/>
          </a:p>
          <a:p>
            <a:pPr marL="0" indent="0" algn="ctr">
              <a:buNone/>
            </a:pPr>
            <a:endParaRPr lang="ru-RU" sz="8000" dirty="0"/>
          </a:p>
          <a:p>
            <a:pPr marL="0" indent="0" algn="ctr">
              <a:buNone/>
            </a:pPr>
            <a:r>
              <a:rPr lang="ru-RU" sz="1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докладчика: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kyyznec@bk.ru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kuznecova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anna@vniikr.ru</a:t>
            </a:r>
            <a:endParaRPr lang="ru-RU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ФГБУ ВНИИКР -  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vniikr@fsvps.gov.ru</a:t>
            </a:r>
            <a:endParaRPr lang="ru-RU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+7 (499) 707-22-27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добавочный номер, </a:t>
            </a:r>
          </a:p>
          <a:p>
            <a:pPr marL="0" indent="0"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+7 (499) 271-65-23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добавочный номер</a:t>
            </a:r>
          </a:p>
          <a:p>
            <a:pPr marL="0" indent="0">
              <a:buNone/>
            </a:pPr>
            <a:endParaRPr lang="ru-RU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заключения договоров - 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dogovor-vniikr@yandex.ru</a:t>
            </a:r>
            <a:endParaRPr lang="ru-RU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8600" dirty="0"/>
          </a:p>
          <a:p>
            <a:endParaRPr lang="en-US" sz="4200" dirty="0"/>
          </a:p>
          <a:p>
            <a:endParaRPr lang="en-US" sz="3600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A417-440C-604D-A383-8E623EDF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92" y="-1"/>
            <a:ext cx="11551108" cy="56131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деятельности ФГБУ «Всероссийский центр карантина растений»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B0094A-4F50-4646-BC47-FDFF2C06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377" y="561313"/>
            <a:ext cx="7387629" cy="43366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«ВНИИКР»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научно-методический центр международного значения и  центральная российская лаборатория по карантину растений, руководящая мощной сетью региональных филиалов и лабораторий.</a:t>
            </a:r>
            <a:endParaRPr lang="ru-RU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ФГБУ «ВНИИКР»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Россельхознадзора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карантинного фитосанитарного надзора и контроля.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безопасности растительной и плодоовощной продукции, поступающей в Россию из-за рубежа, а также при внутрироссийских перевозках. </a:t>
            </a:r>
            <a:endParaRPr lang="ru-RU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организации: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-Разработка и совершенствование методов выявления и диагностики карантинных вредных объектов.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научных исследований и фитосанитарных мониторингов территории Российской Федерации.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-Сотрудничество с региональными и международными организациями в области фитосанитарного контроля.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квалификации специалистов территориальных управлений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Россельхознадзора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подведомственных Службе учреждений.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2</a:t>
            </a:fld>
            <a:endParaRPr lang="en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303" y="3340730"/>
            <a:ext cx="3318998" cy="2118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303" y="997338"/>
            <a:ext cx="3285293" cy="2144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03" y="997337"/>
            <a:ext cx="452673" cy="541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799" y="997338"/>
            <a:ext cx="520081" cy="5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774" y="135803"/>
            <a:ext cx="4101219" cy="1477328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карантинные фитосанитарные требования, предъявляемые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подкарантинной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подкарантинным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объектам на таможенной границе и на таможенной территории Евразийского экономического союза (от 30 ноября 2016 года N 157)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изменениями на 2 декабря 2021 года)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3</a:t>
            </a:fld>
            <a:endParaRPr lang="en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534774"/>
              </p:ext>
            </p:extLst>
          </p:nvPr>
        </p:nvGraphicFramePr>
        <p:xfrm>
          <a:off x="1113576" y="1604079"/>
          <a:ext cx="3894747" cy="4642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11">
                  <a:extLst>
                    <a:ext uri="{9D8B030D-6E8A-4147-A177-3AD203B41FA5}">
                      <a16:colId xmlns:a16="http://schemas.microsoft.com/office/drawing/2014/main" val="726061506"/>
                    </a:ext>
                  </a:extLst>
                </a:gridCol>
                <a:gridCol w="1302524">
                  <a:extLst>
                    <a:ext uri="{9D8B030D-6E8A-4147-A177-3AD203B41FA5}">
                      <a16:colId xmlns:a16="http://schemas.microsoft.com/office/drawing/2014/main" val="2728825635"/>
                    </a:ext>
                  </a:extLst>
                </a:gridCol>
                <a:gridCol w="2298812">
                  <a:extLst>
                    <a:ext uri="{9D8B030D-6E8A-4147-A177-3AD203B41FA5}">
                      <a16:colId xmlns:a16="http://schemas.microsoft.com/office/drawing/2014/main" val="3947524609"/>
                    </a:ext>
                  </a:extLst>
                </a:gridCol>
              </a:tblGrid>
              <a:tr h="8211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Вид </a:t>
                      </a:r>
                      <a:r>
                        <a:rPr lang="ru-RU" sz="1100" dirty="0" err="1">
                          <a:effectLst/>
                        </a:rPr>
                        <a:t>подкарантинной</a:t>
                      </a:r>
                      <a:r>
                        <a:rPr lang="ru-RU" sz="1100" dirty="0">
                          <a:effectLst/>
                        </a:rPr>
                        <a:t> продукции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(код ТН ВЭД ЕАЭС)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Специальные карантинные фитосанитарные требования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extLst>
                  <a:ext uri="{0D108BD9-81ED-4DB2-BD59-A6C34878D82A}">
                    <a16:rowId xmlns:a16="http://schemas.microsoft.com/office/drawing/2014/main" val="3659135418"/>
                  </a:ext>
                </a:extLst>
              </a:tr>
              <a:tr h="114967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Саженцы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и рассада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земляники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Fragaria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 (из 0602 (кроме 0602 90 100 0))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Должны происходить из мест и (или) участков производства, свободных от антракноза земляники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Colletotrichum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acutatum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),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фитофторозной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корневой гнили земляники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Phytophthora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fragariae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extLst>
                  <a:ext uri="{0D108BD9-81ED-4DB2-BD59-A6C34878D82A}">
                    <a16:rowId xmlns:a16="http://schemas.microsoft.com/office/drawing/2014/main" val="20262866"/>
                  </a:ext>
                </a:extLst>
              </a:tr>
              <a:tr h="9854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Саженцы малины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Rubus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idaeus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 и ежевики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Rubus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spp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.) (из 0602 (кроме 0602 90 100 0))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Должны происходить из мест и (или) участков производства, свободных от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фитофторозной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корневой гнили малины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Phytophthora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i="1" dirty="0" err="1">
                          <a:solidFill>
                            <a:schemeClr val="tx1"/>
                          </a:solidFill>
                          <a:effectLst/>
                        </a:rPr>
                        <a:t>rubi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</a:p>
                  </a:txBody>
                  <a:tcPr marL="57503" marR="57503" marT="0" marB="0"/>
                </a:tc>
                <a:extLst>
                  <a:ext uri="{0D108BD9-81ED-4DB2-BD59-A6C34878D82A}">
                    <a16:rowId xmlns:a16="http://schemas.microsoft.com/office/drawing/2014/main" val="3328661463"/>
                  </a:ext>
                </a:extLst>
              </a:tr>
              <a:tr h="164238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Саженцы и рассада растений из рода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Vaccinium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(из 0602 (кроме 0602 90 100 0))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Должны происходить из мест и (или) участков производства, свободных от вязкой гнили черники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Diaporthe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vaccinii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),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фитофтороза древесных и кустарниковых культур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Phytophthora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ramorum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</a:rPr>
                        <a:t> и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фитофтороза декоративных и древесных культур (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Phytophthora</a:t>
                      </a:r>
                      <a:r>
                        <a:rPr lang="ru-RU" sz="11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i="1" dirty="0" err="1">
                          <a:solidFill>
                            <a:schemeClr val="tx1"/>
                          </a:solidFill>
                          <a:effectLst/>
                        </a:rPr>
                        <a:t>kernoviae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3" marR="57503" marT="0" marB="0"/>
                </a:tc>
                <a:extLst>
                  <a:ext uri="{0D108BD9-81ED-4DB2-BD59-A6C34878D82A}">
                    <a16:rowId xmlns:a16="http://schemas.microsoft.com/office/drawing/2014/main" val="1324383512"/>
                  </a:ext>
                </a:extLst>
              </a:tr>
            </a:tbl>
          </a:graphicData>
        </a:graphic>
      </p:graphicFrame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18" y="3517831"/>
            <a:ext cx="1914273" cy="2703145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00" y="3542336"/>
            <a:ext cx="1313538" cy="13952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73" y="3782687"/>
            <a:ext cx="1620557" cy="1103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88" y="4999254"/>
            <a:ext cx="1696475" cy="12477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73" y="4999254"/>
            <a:ext cx="1736496" cy="123779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341544" y="135803"/>
            <a:ext cx="6482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Карантинный объект - </a:t>
            </a:r>
            <a:r>
              <a:rPr lang="ru-RU" sz="1200" dirty="0"/>
              <a:t>вредный организм, отсутствующий или ограниченно распространенный на территории Российской Федерации и внесенный в</a:t>
            </a:r>
            <a:r>
              <a:rPr lang="ru-RU" sz="1200" dirty="0">
                <a:solidFill>
                  <a:srgbClr val="C00000"/>
                </a:solidFill>
              </a:rPr>
              <a:t> единый перечень карантинных объектов Евразийского экономического союза (Приказ от 30 ноября 2016 года N 158). 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341545" y="782134"/>
            <a:ext cx="6482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C00000"/>
                </a:solidFill>
              </a:rPr>
              <a:t>Подкарантинная</a:t>
            </a:r>
            <a:r>
              <a:rPr lang="ru-RU" sz="1200" dirty="0">
                <a:solidFill>
                  <a:srgbClr val="C00000"/>
                </a:solidFill>
              </a:rPr>
              <a:t> продукция </a:t>
            </a:r>
            <a:r>
              <a:rPr lang="ru-RU" sz="1200" dirty="0"/>
              <a:t>- растения, растительная продукция, тара, упаковка, в том числе упаковочные материалы, грузы, почва, организмы или материалы, которые могут быть носителями карантинных объектов и (или) способствовать их распространению и в отношении которых необходимо принятие карантинных фитосанитарных мер.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41544" y="1613131"/>
            <a:ext cx="6482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Карантинный сертификат - </a:t>
            </a:r>
            <a:r>
              <a:rPr lang="ru-RU" sz="1200" dirty="0"/>
              <a:t>документ, который удостоверяет соответствие партии </a:t>
            </a:r>
            <a:r>
              <a:rPr lang="ru-RU" sz="1200" dirty="0" err="1"/>
              <a:t>подкарантинной</a:t>
            </a:r>
            <a:r>
              <a:rPr lang="ru-RU" sz="1200" dirty="0"/>
              <a:t> продукции карантинным фитосанитарным требованиям и выдан федеральным органом исполнительной власти, осуществляющим функции по контролю и надзору в области карантина растений, при перемещении </a:t>
            </a:r>
            <a:r>
              <a:rPr lang="ru-RU" sz="1200" dirty="0" err="1"/>
              <a:t>подкарантинной</a:t>
            </a:r>
            <a:r>
              <a:rPr lang="ru-RU" sz="1200" dirty="0"/>
              <a:t> продукции по территории Российской Федерации.</a:t>
            </a:r>
          </a:p>
          <a:p>
            <a:endParaRPr lang="ru-RU" sz="1200" dirty="0"/>
          </a:p>
          <a:p>
            <a:r>
              <a:rPr lang="ru-RU" sz="1200" dirty="0">
                <a:solidFill>
                  <a:srgbClr val="C00000"/>
                </a:solidFill>
              </a:rPr>
              <a:t>Досмотр - </a:t>
            </a:r>
            <a:r>
              <a:rPr lang="ru-RU" sz="1200" dirty="0"/>
              <a:t>обследование должностным лицом федерального органа исполнительной власти, осуществляющего функции по контролю и надзору в области карантина растений, </a:t>
            </a:r>
            <a:r>
              <a:rPr lang="ru-RU" sz="1200" dirty="0" err="1"/>
              <a:t>подкарантинной</a:t>
            </a:r>
            <a:r>
              <a:rPr lang="ru-RU" sz="1200" dirty="0"/>
              <a:t> продукции, </a:t>
            </a:r>
            <a:r>
              <a:rPr lang="ru-RU" sz="1200" dirty="0" err="1"/>
              <a:t>подкарантинных</a:t>
            </a:r>
            <a:r>
              <a:rPr lang="ru-RU" sz="1200" dirty="0"/>
              <a:t> объектов в целях выявления наличия или отсутствия соответственно в этой продукции.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8854289" y="4653481"/>
            <a:ext cx="624689" cy="5251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7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6" y="117696"/>
            <a:ext cx="8968600" cy="9777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грибные болезни ягодных культур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4</a:t>
            </a:fld>
            <a:endParaRPr lang="en-RU"/>
          </a:p>
        </p:txBody>
      </p:sp>
      <p:sp>
        <p:nvSpPr>
          <p:cNvPr id="13" name="Прямоугольник 12"/>
          <p:cNvSpPr/>
          <p:nvPr/>
        </p:nvSpPr>
        <p:spPr>
          <a:xfrm>
            <a:off x="1609725" y="3679824"/>
            <a:ext cx="2752725" cy="64087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1. Антракноз земляники - 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ru-RU" i="1" dirty="0" err="1">
                <a:solidFill>
                  <a:schemeClr val="tx1"/>
                </a:solidFill>
              </a:rPr>
              <a:t>Colletotrichum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acutatum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875258" y="2965055"/>
            <a:ext cx="190500" cy="679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609724" y="4486765"/>
            <a:ext cx="2752725" cy="7996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2. Фитофтороз корневой гнили – </a:t>
            </a:r>
          </a:p>
          <a:p>
            <a:r>
              <a:rPr lang="en-US" i="1" dirty="0" err="1">
                <a:solidFill>
                  <a:schemeClr val="tx1"/>
                </a:solidFill>
              </a:rPr>
              <a:t>Phytophthora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fragariae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264092"/>
            <a:ext cx="1693584" cy="15885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3" y="816780"/>
            <a:ext cx="1553475" cy="11905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173" y="2018051"/>
            <a:ext cx="1659205" cy="875365"/>
          </a:xfrm>
          <a:prstGeom prst="rect">
            <a:avLst/>
          </a:prstGeom>
        </p:spPr>
      </p:pic>
      <p:pic>
        <p:nvPicPr>
          <p:cNvPr id="1026" name="Picture 2" descr="Голубика – полезные свойства, состав и противопоказания (+ 17 фото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1419225"/>
            <a:ext cx="1619250" cy="10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800599" y="3532115"/>
            <a:ext cx="2514601" cy="954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Фитофтороз корневых </a:t>
            </a:r>
            <a:r>
              <a:rPr lang="ru-RU" dirty="0" err="1">
                <a:solidFill>
                  <a:schemeClr val="tx1"/>
                </a:solidFill>
              </a:rPr>
              <a:t>гнилей</a:t>
            </a:r>
            <a:r>
              <a:rPr lang="ru-RU" dirty="0">
                <a:solidFill>
                  <a:schemeClr val="tx1"/>
                </a:solidFill>
              </a:rPr>
              <a:t> - </a:t>
            </a:r>
            <a:r>
              <a:rPr lang="ru-RU" i="1" dirty="0" err="1">
                <a:solidFill>
                  <a:schemeClr val="tx1"/>
                </a:solidFill>
              </a:rPr>
              <a:t>Phytophthora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rubi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605" y="2852664"/>
            <a:ext cx="249593" cy="6794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198" y="1264092"/>
            <a:ext cx="1660134" cy="158857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8172451" y="3532115"/>
            <a:ext cx="3301197" cy="7885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1. Вязкая гниль черники -  </a:t>
            </a:r>
            <a:r>
              <a:rPr lang="ru-RU" i="1" dirty="0" err="1">
                <a:solidFill>
                  <a:schemeClr val="tx1"/>
                </a:solidFill>
              </a:rPr>
              <a:t>Diaporthe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vaccinii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172451" y="4482621"/>
            <a:ext cx="3301197" cy="8035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2.Фитофтороз древесных и кустарниковых культур - </a:t>
            </a:r>
            <a:r>
              <a:rPr lang="ru-RU" i="1" dirty="0" err="1">
                <a:solidFill>
                  <a:schemeClr val="tx1"/>
                </a:solidFill>
              </a:rPr>
              <a:t>Phytophthora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ramorum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172451" y="5448301"/>
            <a:ext cx="3301197" cy="7239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3. Фитофтороз декоративных и древесных культур - </a:t>
            </a:r>
            <a:r>
              <a:rPr lang="ru-RU" i="1" dirty="0" err="1">
                <a:solidFill>
                  <a:schemeClr val="tx1"/>
                </a:solidFill>
              </a:rPr>
              <a:t>Phytophthora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kernoviae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8116" y="2852665"/>
            <a:ext cx="250433" cy="67945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734" y="1213439"/>
            <a:ext cx="1896634" cy="17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" y="-371475"/>
            <a:ext cx="7867649" cy="19224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антракноза земляники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Colletotrichum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acutatum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46907" y="1195057"/>
            <a:ext cx="6039792" cy="457868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Colletotrichum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acutatum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Общепринятые названия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антракноз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антракнозная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гниль плодов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черная гниль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черные пятна земляники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клубники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Растения-хозяева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поражает широкий круг сельскохозяйственных и дикорастущих культур,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садовую (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Fragaria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ananassa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Фитосанитарный статус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acutatum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 распространенным объектом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РФ. 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Вредоносность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в снижение урожая до 80%. Выпады растений в маточниках составляют 33% и более. Ухудшаются товарные качества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способом распространением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зараженный посадочный материал, растительные остатки, пораженные побеги и ягоды.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5</a:t>
            </a:fld>
            <a:endParaRPr lang="en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49" y="2891402"/>
            <a:ext cx="2686050" cy="15909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17093" y="2612691"/>
            <a:ext cx="4072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C.acutatum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РФ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410574" y="4577954"/>
            <a:ext cx="509937" cy="2617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20511" y="4482363"/>
            <a:ext cx="2957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официальный очаг (Нижегородская область)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410574" y="4984772"/>
            <a:ext cx="509937" cy="2639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68138" y="4894563"/>
            <a:ext cx="30333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обнаружения патогена сотрудниками лаб. микологии ФГБУ ВНИИКР в рамках проведения НИР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574" y="799995"/>
            <a:ext cx="3376265" cy="1637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574" y="5523029"/>
            <a:ext cx="509938" cy="25070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68138" y="5457194"/>
            <a:ext cx="3121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обнаружения патогена, согласно литературным данным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017093" y="384497"/>
            <a:ext cx="4072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распространения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Colletotrichum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acutatum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59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450" y="266700"/>
            <a:ext cx="9782175" cy="79057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антракноза земляники 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Colletotrichum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acutatum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39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5" y="771334"/>
            <a:ext cx="2152075" cy="193259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6</a:t>
            </a:fld>
            <a:endParaRPr lang="en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694" y="807914"/>
            <a:ext cx="2155657" cy="1932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104" y="1083234"/>
            <a:ext cx="1889271" cy="15947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6000"/>
                    </a14:imgEffect>
                    <a14:imgEffect>
                      <a14:brightnessContrast bright="13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5051" y="703974"/>
            <a:ext cx="1828959" cy="2353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5051" y="3458628"/>
            <a:ext cx="1960502" cy="17116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865" y="3208567"/>
            <a:ext cx="2244530" cy="3092628"/>
          </a:xfrm>
          <a:prstGeom prst="rect">
            <a:avLst/>
          </a:prstGeom>
        </p:spPr>
      </p:pic>
      <p:sp useBgFill="1">
        <p:nvSpPr>
          <p:cNvPr id="19" name="Прямоугольник 18"/>
          <p:cNvSpPr/>
          <p:nvPr/>
        </p:nvSpPr>
        <p:spPr>
          <a:xfrm>
            <a:off x="3215070" y="3131096"/>
            <a:ext cx="6452805" cy="31700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F0000"/>
              </a:contourClr>
            </a:sp3d>
          </a:bodyPr>
          <a:lstStyle/>
          <a:p>
            <a:r>
              <a:rPr lang="ru-RU" sz="2000" dirty="0"/>
              <a:t>(a) Симптом на ягодах земляники – пятно в виде «</a:t>
            </a:r>
            <a:r>
              <a:rPr lang="ru-RU" sz="2000" dirty="0" err="1"/>
              <a:t>вдавленности</a:t>
            </a:r>
            <a:r>
              <a:rPr lang="ru-RU" sz="2000" dirty="0"/>
              <a:t>» с черными зерновками </a:t>
            </a:r>
          </a:p>
          <a:p>
            <a:r>
              <a:rPr lang="ru-RU" sz="2000" dirty="0"/>
              <a:t>(б) Пораженная ягода земляники с выделяющимся  оранжевым  экссудатом спор гриба</a:t>
            </a:r>
          </a:p>
          <a:p>
            <a:r>
              <a:rPr lang="ru-RU" sz="2000" dirty="0"/>
              <a:t>(</a:t>
            </a:r>
            <a:r>
              <a:rPr lang="ru-RU" sz="2000" dirty="0" err="1"/>
              <a:t>в,г</a:t>
            </a:r>
            <a:r>
              <a:rPr lang="ru-RU" sz="2000" dirty="0"/>
              <a:t>) Симптом на корнях земляники – покраснение осевого цилиндра</a:t>
            </a:r>
          </a:p>
          <a:p>
            <a:r>
              <a:rPr lang="ru-RU" sz="2000" dirty="0"/>
              <a:t>(д) Темные некрозы с характерным спороношением на листьях, также стеблях, черешках, усах </a:t>
            </a:r>
          </a:p>
          <a:p>
            <a:r>
              <a:rPr lang="ru-RU" sz="2000" dirty="0"/>
              <a:t>(е) Бурая пятнистость на листьях земляники с развитым оранжевым спороношением гриба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47850" y="2703933"/>
            <a:ext cx="790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а                                           б                                             в                                   г              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858500" y="3073265"/>
            <a:ext cx="495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858499" y="5186289"/>
            <a:ext cx="409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2768" y="793559"/>
            <a:ext cx="2036537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142876"/>
            <a:ext cx="10930928" cy="88925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фитофторозной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гнили корней земляники 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fragariae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малины 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rubi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2586" y="1149790"/>
            <a:ext cx="6699564" cy="4843604"/>
          </a:xfrm>
          <a:ln>
            <a:solidFill>
              <a:srgbClr val="FF0000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fragariae</a:t>
            </a:r>
            <a:endParaRPr lang="ru-RU" sz="3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хозяин – земляника садовая (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Fragaria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ananassa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</a:t>
            </a: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Phytophthora rubi</a:t>
            </a:r>
            <a:endParaRPr lang="ru-RU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хозяин – культурная малина (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Rubus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idaeus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ccidentalis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растения роды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Rubus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Общепринятые названия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фитофторозная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корневая гниль земляники и малины</a:t>
            </a: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Фитосанитарный статус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fragariae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fr-FR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 rubi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 распространенными объектами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РФ.</a:t>
            </a: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распространения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посадочный материал земляники и малины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поверхностная и дренажная вода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на с/х орудиях, упаковочном материале, таре</a:t>
            </a:r>
          </a:p>
          <a:p>
            <a:pPr mar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Вредоносность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повреждение корневой системы, </a:t>
            </a:r>
            <a:r>
              <a:rPr lang="ru-RU" alt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угнетение </a:t>
            </a:r>
            <a:r>
              <a:rPr lang="ru-RU" alt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 и </a:t>
            </a:r>
            <a:r>
              <a:rPr lang="ru-RU" altLang="ru-RU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изреживание</a:t>
            </a:r>
            <a:r>
              <a:rPr lang="ru-RU" alt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посадок растений земляники и малины.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вредоносным является вид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ragariae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потери урожая могут достигать более 95%.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фитофторозной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корневой гнили малины и земляники представляет опасность в районах с почвами тяжелого механического состава, избыточного увлажнения и невысокими среднесуточными температурами.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7</a:t>
            </a:fld>
            <a:endParaRPr lang="en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874" y="962026"/>
            <a:ext cx="3455905" cy="19745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97387" y="2936558"/>
            <a:ext cx="3392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распространения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fragariae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75" y="3467100"/>
            <a:ext cx="3392390" cy="19240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697387" y="5391150"/>
            <a:ext cx="3328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распространения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rubi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87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566" y="63374"/>
            <a:ext cx="8080108" cy="69711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фитофторозной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гнили корней земляники и малины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9899" y="2498536"/>
            <a:ext cx="6090532" cy="3376841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фитофтороза на малине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Плохое отрастание весной части прошлогодних стеблей, слабое плодоношение и внезапное увядание остальных стеблей пораженных кустов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плодоносящих побегах весной наблюдается задержка распускания почек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Красновато-коричневая окраска в основании побега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древесины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Корневая система сгнившая, практически лишена мелких корней, корни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некротизированы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имеют темную окраску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сбора урожая симптомы проявляются наиболее ярко: листья закручиваются, на них появляются краевые некрозы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Вершина побега загибается, в виде «крюка пастушьей палки» </a:t>
            </a:r>
          </a:p>
          <a:p>
            <a:endParaRPr lang="ru-RU" sz="2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8</a:t>
            </a:fld>
            <a:endParaRPr lang="en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16" y="1045107"/>
            <a:ext cx="1816849" cy="14534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67486" y="2582168"/>
            <a:ext cx="4336608" cy="329320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фитофтороза на землянике</a:t>
            </a:r>
          </a:p>
          <a:p>
            <a:pPr indent="-7200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Карликовость растений с малым количеством или полным отсутствием побегов (появляется поздней весной или ранним летом)</a:t>
            </a:r>
          </a:p>
          <a:p>
            <a:pPr indent="-7200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молодых листьев- сине-зеленого цвета, старых листьев - красно-желтая или коричневая </a:t>
            </a:r>
          </a:p>
          <a:p>
            <a:pPr indent="-7200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 ягод</a:t>
            </a:r>
          </a:p>
          <a:p>
            <a:pPr indent="-72000"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Отгнивание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кончиков корней, в виде «крысиных хвостов» </a:t>
            </a:r>
          </a:p>
          <a:p>
            <a:pPr indent="-7200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характерных симптомов поражения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fragariae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покраснение осевого цилиндра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115" y="931936"/>
            <a:ext cx="2281473" cy="1458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0697" y="50201"/>
            <a:ext cx="1909733" cy="23397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534" y="744376"/>
            <a:ext cx="2558199" cy="16455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584" y="861246"/>
            <a:ext cx="2133541" cy="16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4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768" y="81481"/>
            <a:ext cx="9265008" cy="93250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вязкой гнили черники - карантинный вид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vaccinii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4891" y="1195057"/>
            <a:ext cx="6491336" cy="464442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vaccinii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(совершенная стадия) -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Phomopsis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(несовершенная стадия)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хозяин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культивируемые виды рода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американские и европейские виды клюквы (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macrocarpon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oxycoccos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oxycoccos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др.), голубику высокорослую 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corymbosum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голубику прутьевидную 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ashei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бруснику 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vitis-idaea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чернику 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myrtíllus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Общепринятые названия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вязкая гниль черники, засыхание ветвей голубики,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фомопсис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черники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Фитосанитарный статус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vaccinii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отсутствующий карантинный вид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РФ. 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Вредоносность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проявляется в интенсивном отмирание ветвей растений рода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Vaccinium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приводящее к потерям урожайности до 65%, в некоторых случаях к полной гибели растений (отмечены случаи, сокращения урожая на 1-2 кг с куста).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способом распространения инфекции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инфицированный посадочный материал и зараженные растительные остатки, отставшие на поверхности почвы.</a:t>
            </a:r>
            <a:endParaRPr lang="ru-RU" sz="1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66113" y="1195057"/>
            <a:ext cx="3503392" cy="197447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en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9</a:t>
            </a:fld>
            <a:endParaRPr lang="en-RU"/>
          </a:p>
        </p:txBody>
      </p:sp>
      <p:sp>
        <p:nvSpPr>
          <p:cNvPr id="10" name="Прямоугольник 9"/>
          <p:cNvSpPr/>
          <p:nvPr/>
        </p:nvSpPr>
        <p:spPr>
          <a:xfrm>
            <a:off x="8392561" y="3169536"/>
            <a:ext cx="3376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Карта распространения </a:t>
            </a:r>
            <a:r>
              <a:rPr lang="ru-RU" sz="1600" i="1" dirty="0"/>
              <a:t>D. </a:t>
            </a:r>
            <a:r>
              <a:rPr lang="ru-RU" sz="1600" i="1" dirty="0" err="1"/>
              <a:t>vaccinii</a:t>
            </a:r>
            <a:r>
              <a:rPr lang="ru-RU" sz="1600" i="1" dirty="0"/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100" y="3711921"/>
            <a:ext cx="2870642" cy="1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5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2185</Words>
  <Application>Microsoft Office PowerPoint</Application>
  <PresentationFormat>Широкоэкранный</PresentationFormat>
  <Paragraphs>196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Федеральная служба по ветеринарному и фитосанитарному надзору   ФЕДЕРАЛЬНОЕ ГОСУДАРСТВЕННОЕ БЮДЖЕТНОЕ УЧРЕЖДЕНИЕ «ВСЕРОССИЙСКИЙ ЦЕНТР КАРАНТИНА РАСТЕНИЙ» (ФГБУ «ВНИИКР»)  Карантинные микозы ягодных культур, методы выявления и защитные мероприятия </vt:lpstr>
      <vt:lpstr>Общие сведения о деятельности ФГБУ «Всероссийский центр карантина растений»</vt:lpstr>
      <vt:lpstr>Единые карантинные фитосанитарные требования, предъявляемые подкарантинной продукции и подкарантинным объектам на таможенной границе и на таможенной территории Евразийского экономического союза (от 30 ноября 2016 года N 157)  (с изменениями на 2 декабря 2021 года)</vt:lpstr>
      <vt:lpstr>Карантинные грибные болезни ягодных культур </vt:lpstr>
      <vt:lpstr>Возбудитель антракноза земляники - Colletotrichum acutatum</vt:lpstr>
      <vt:lpstr>Симптомы антракноза земляники - Colletotrichum acutatum  </vt:lpstr>
      <vt:lpstr>Возбудители фитофторозной гнили корней земляники - Phytophthora fragariae и малины - Phytophthora rubi</vt:lpstr>
      <vt:lpstr>Симптомы фитофторозной гнили корней земляники и малины</vt:lpstr>
      <vt:lpstr>Возбудитель вязкой гнили черники - карантинный вид Diaporthe vaccinii </vt:lpstr>
      <vt:lpstr>Симптомы вязкой гнили черники- Diaporthe vaccinii </vt:lpstr>
      <vt:lpstr>Возбудители фитофторозов, вызывающие поражения растений рода Vaccinium - Phytophthora ramorum и Phytophthora kernoviae</vt:lpstr>
      <vt:lpstr>Симптомы фитофторозов, вызывающие поражения растений рода Vaccinium</vt:lpstr>
      <vt:lpstr>Сроки обследования на карантинные микозы ягодных культур</vt:lpstr>
      <vt:lpstr>Карантинные фитосанитарные мероприятия в очаге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Microsoft Office</dc:creator>
  <cp:lastModifiedBy>Кузнецова Анна</cp:lastModifiedBy>
  <cp:revision>113</cp:revision>
  <cp:lastPrinted>2022-02-18T11:05:42Z</cp:lastPrinted>
  <dcterms:created xsi:type="dcterms:W3CDTF">2022-01-26T15:43:27Z</dcterms:created>
  <dcterms:modified xsi:type="dcterms:W3CDTF">2022-02-21T14:10:54Z</dcterms:modified>
</cp:coreProperties>
</file>